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</p:sldMasterIdLst>
  <p:notesMasterIdLst>
    <p:notesMasterId r:id="rId20"/>
  </p:notesMasterIdLst>
  <p:sldIdLst>
    <p:sldId id="256" r:id="rId2"/>
    <p:sldId id="280" r:id="rId3"/>
    <p:sldId id="282" r:id="rId4"/>
    <p:sldId id="305" r:id="rId5"/>
    <p:sldId id="272" r:id="rId6"/>
    <p:sldId id="306" r:id="rId7"/>
    <p:sldId id="307" r:id="rId8"/>
    <p:sldId id="315" r:id="rId9"/>
    <p:sldId id="318" r:id="rId10"/>
    <p:sldId id="302" r:id="rId11"/>
    <p:sldId id="319" r:id="rId12"/>
    <p:sldId id="320" r:id="rId13"/>
    <p:sldId id="297" r:id="rId14"/>
    <p:sldId id="309" r:id="rId15"/>
    <p:sldId id="311" r:id="rId16"/>
    <p:sldId id="290" r:id="rId17"/>
    <p:sldId id="322" r:id="rId18"/>
    <p:sldId id="321" r:id="rId1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04FA"/>
    <a:srgbClr val="1F497D"/>
    <a:srgbClr val="008000"/>
    <a:srgbClr val="EDF2E2"/>
    <a:srgbClr val="F4DFDD"/>
    <a:srgbClr val="F2F6EA"/>
    <a:srgbClr val="F7E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18" autoAdjust="0"/>
    <p:restoredTop sz="91181" autoAdjust="0"/>
  </p:normalViewPr>
  <p:slideViewPr>
    <p:cSldViewPr snapToObjects="1">
      <p:cViewPr varScale="1">
        <p:scale>
          <a:sx n="65" d="100"/>
          <a:sy n="65" d="100"/>
        </p:scale>
        <p:origin x="159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46"/>
    </p:cViewPr>
  </p:sorterViewPr>
  <p:notesViewPr>
    <p:cSldViewPr snapToObjects="1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69159-4415-4104-A338-ADB1F10021B6}" type="datetimeFigureOut">
              <a:rPr lang="en-US" smtClean="0"/>
              <a:pPr/>
              <a:t>7/8/2019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40A40-B69D-48EA-8835-9FA8B907E2C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41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34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94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90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359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087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131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5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198A3-6BD0-1345-BB48-4E51D4346A8E}" type="datetimeFigureOut">
              <a:rPr lang="it-IT" smtClean="0"/>
              <a:pPr/>
              <a:t>08/07/2019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7" name="Immagin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4625"/>
            <a:ext cx="9144000" cy="6683375"/>
          </a:xfrm>
          <a:prstGeom prst="rect">
            <a:avLst/>
          </a:prstGeom>
        </p:spPr>
      </p:pic>
      <p:sp>
        <p:nvSpPr>
          <p:cNvPr id="8" name="CasellaDiTesto 7"/>
          <p:cNvSpPr txBox="1"/>
          <p:nvPr userDrawn="1"/>
        </p:nvSpPr>
        <p:spPr>
          <a:xfrm>
            <a:off x="6533880" y="6387185"/>
            <a:ext cx="189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n w="18415" cmpd="sng">
                  <a:noFill/>
                  <a:prstDash val="solid"/>
                </a:ln>
                <a:solidFill>
                  <a:srgbClr val="FFFFFF"/>
                </a:solidFill>
                <a:latin typeface=""/>
              </a:rPr>
              <a:t>01-02 July 2013</a:t>
            </a:r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 rotWithShape="1">
          <a:blip r:embed="rId3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‹#›</a:t>
            </a:fld>
            <a:endParaRPr lang="it-IT" dirty="0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‹#›</a:t>
            </a:fld>
            <a:endParaRPr lang="it-IT" dirty="0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Immagine 7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10" name="Immagine 9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6" name="Immagine 5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‹#›</a:t>
            </a:fld>
            <a:endParaRPr lang="it-IT" dirty="0"/>
          </a:p>
        </p:txBody>
      </p:sp>
      <p:pic>
        <p:nvPicPr>
          <p:cNvPr id="5" name="Immagine 4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Immagine 7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Trascinare l'immagine su un segnaposto o fare clic sull'icona per aggiungerla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Immagine 7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r>
              <a:rPr lang="it-IT"/>
              <a:t>Titolo della Tesi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fld id="{2CB06865-0A5C-4946-9ED1-740E2A2631BD}" type="slidenum">
              <a:rPr lang="it-IT" smtClean="0"/>
              <a:pPr/>
              <a:t>‹#›</a:t>
            </a:fld>
            <a:endParaRPr lang="it-IT" dirty="0"/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 rotWithShape="1">
          <a:blip r:embed="rId18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72" r:id="rId13"/>
    <p:sldLayoutId id="2147483674" r:id="rId14"/>
    <p:sldLayoutId id="2147483679" r:id="rId15"/>
    <p:sldLayoutId id="2147483683" r:id="rId16"/>
  </p:sldLayoutIdLst>
  <p:transition spd="slow">
    <p:wipe dir="d"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Times New Roman"/>
          <a:ea typeface="+mj-ea"/>
          <a:cs typeface="Times New Roman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Times New Roman"/>
          <a:ea typeface="+mn-ea"/>
          <a:cs typeface="Times New Roman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Times New Roman"/>
          <a:ea typeface="+mn-ea"/>
          <a:cs typeface="Times New Roman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Times New Roman"/>
          <a:ea typeface="+mn-ea"/>
          <a:cs typeface="Times New Roman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Times New Roman"/>
          <a:ea typeface="+mn-ea"/>
          <a:cs typeface="Times New Roman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Times New Roman"/>
          <a:ea typeface="+mn-ea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0.emf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3707904" y="1032908"/>
            <a:ext cx="5436096" cy="1908032"/>
          </a:xfrm>
        </p:spPr>
        <p:txBody>
          <a:bodyPr>
            <a:normAutofit/>
          </a:bodyPr>
          <a:lstStyle/>
          <a:p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Sviluppo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di un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modello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fluidodinamico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1D per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Turbina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Tesla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bifase</a:t>
            </a:r>
            <a:endParaRPr lang="en-GB" sz="3600" b="1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595743" y="5153000"/>
            <a:ext cx="3326275" cy="1160512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GB" b="1" dirty="0" err="1">
                <a:solidFill>
                  <a:schemeClr val="tx2"/>
                </a:solidFill>
                <a:latin typeface="Times New Roman"/>
                <a:cs typeface="Times New Roman"/>
              </a:rPr>
              <a:t>Relatori</a:t>
            </a:r>
            <a:r>
              <a:rPr lang="en-GB" b="1" dirty="0">
                <a:solidFill>
                  <a:schemeClr val="tx2"/>
                </a:solidFill>
                <a:latin typeface="Times New Roman"/>
                <a:cs typeface="Times New Roman"/>
              </a:rPr>
              <a:t>:</a:t>
            </a:r>
          </a:p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Prof.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Daniele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Fiaschi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Dr.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Pouriya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Niknam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>
                <a:solidFill>
                  <a:schemeClr val="tx2"/>
                </a:solidFill>
              </a:rPr>
              <a:t>Dr.</a:t>
            </a:r>
            <a:r>
              <a:rPr lang="en-GB" dirty="0">
                <a:solidFill>
                  <a:schemeClr val="tx2"/>
                </a:solidFill>
              </a:rPr>
              <a:t> Lorenzo Talluri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5" name="Sottotitolo 2"/>
          <p:cNvSpPr txBox="1">
            <a:spLocks/>
          </p:cNvSpPr>
          <p:nvPr/>
        </p:nvSpPr>
        <p:spPr>
          <a:xfrm>
            <a:off x="5595743" y="4077072"/>
            <a:ext cx="3112331" cy="711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Candidato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:</a:t>
            </a:r>
          </a:p>
          <a:p>
            <a:pPr algn="l"/>
            <a:r>
              <a:rPr lang="en-GB" b="0" dirty="0" err="1">
                <a:solidFill>
                  <a:schemeClr val="tx2"/>
                </a:solidFill>
                <a:latin typeface="Times New Roman"/>
                <a:cs typeface="Times New Roman"/>
              </a:rPr>
              <a:t>Doriano</a:t>
            </a:r>
            <a:r>
              <a:rPr lang="en-GB" b="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b="0" dirty="0" err="1">
                <a:solidFill>
                  <a:schemeClr val="tx2"/>
                </a:solidFill>
                <a:latin typeface="Times New Roman"/>
                <a:cs typeface="Times New Roman"/>
              </a:rPr>
              <a:t>Kazazi</a:t>
            </a:r>
            <a:endParaRPr lang="en-GB" b="0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BDDA6B-C01E-41FF-B456-B9CB96549E69}"/>
              </a:ext>
            </a:extLst>
          </p:cNvPr>
          <p:cNvSpPr txBox="1"/>
          <p:nvPr/>
        </p:nvSpPr>
        <p:spPr>
          <a:xfrm>
            <a:off x="4355977" y="3032776"/>
            <a:ext cx="45660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Development of a 1D fluid dynamics model for two-phase Tesla turbine.</a:t>
            </a:r>
          </a:p>
          <a:p>
            <a:br>
              <a:rPr lang="en-US" dirty="0"/>
            </a:br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10</a:t>
            </a:r>
          </a:p>
        </p:txBody>
      </p:sp>
      <p:sp>
        <p:nvSpPr>
          <p:cNvPr id="9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Risultati</a:t>
            </a:r>
            <a:r>
              <a:rPr lang="en-GB" sz="2800" dirty="0"/>
              <a:t> </a:t>
            </a:r>
            <a:r>
              <a:rPr lang="en-GB" sz="2800" dirty="0" err="1"/>
              <a:t>Vapore</a:t>
            </a:r>
            <a:r>
              <a:rPr lang="en-GB" sz="2800" dirty="0">
                <a:latin typeface="Times New Roman"/>
                <a:cs typeface="Times New Roman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87B3EE-11FE-4367-9059-88404926C2BE}"/>
              </a:ext>
            </a:extLst>
          </p:cNvPr>
          <p:cNvSpPr txBox="1"/>
          <p:nvPr/>
        </p:nvSpPr>
        <p:spPr>
          <a:xfrm>
            <a:off x="75828" y="1158727"/>
            <a:ext cx="29158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Fluido: </a:t>
            </a:r>
            <a:r>
              <a:rPr lang="it-IT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Vapore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V_in = 120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[m/s]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P_in = 1475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[kPa]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Rpm = 3000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[-]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ṁ = 0,19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[kg/s]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esterno = 0,327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interno = 0,15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= 0,002134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</a:p>
          <a:p>
            <a:endParaRPr lang="it-IT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FE34E5-1E16-4F24-8D40-EAAD618EE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36" y="1596308"/>
            <a:ext cx="4940931" cy="4800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458997-2777-4995-B3D6-168FDC462635}"/>
              </a:ext>
            </a:extLst>
          </p:cNvPr>
          <p:cNvSpPr txBox="1"/>
          <p:nvPr/>
        </p:nvSpPr>
        <p:spPr>
          <a:xfrm>
            <a:off x="4895403" y="1093689"/>
            <a:ext cx="3609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Traiettoria flusso assoluto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EBA619-8631-477D-A3A9-98CF62CD4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67" y="3429000"/>
            <a:ext cx="2781192" cy="19680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B40022-C09B-42A7-859B-D02D526059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6891" y="4773537"/>
            <a:ext cx="2433875" cy="17233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45380CA-76FD-4691-AE7F-DE4979A78E4E}"/>
              </a:ext>
            </a:extLst>
          </p:cNvPr>
          <p:cNvSpPr/>
          <p:nvPr/>
        </p:nvSpPr>
        <p:spPr>
          <a:xfrm>
            <a:off x="1245072" y="4672429"/>
            <a:ext cx="144016" cy="11772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7B931F-C228-4725-8CD8-201323A30809}"/>
              </a:ext>
            </a:extLst>
          </p:cNvPr>
          <p:cNvCxnSpPr>
            <a:cxnSpLocks/>
          </p:cNvCxnSpPr>
          <p:nvPr/>
        </p:nvCxnSpPr>
        <p:spPr>
          <a:xfrm>
            <a:off x="1389088" y="4672429"/>
            <a:ext cx="2851678" cy="176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200F315-FE96-4777-8E4B-5C0544F41B4B}"/>
              </a:ext>
            </a:extLst>
          </p:cNvPr>
          <p:cNvCxnSpPr>
            <a:cxnSpLocks/>
          </p:cNvCxnSpPr>
          <p:nvPr/>
        </p:nvCxnSpPr>
        <p:spPr>
          <a:xfrm>
            <a:off x="1389088" y="4790156"/>
            <a:ext cx="662632" cy="15011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7212039"/>
      </p:ext>
    </p:extLst>
  </p:cSld>
  <p:clrMapOvr>
    <a:masterClrMapping/>
  </p:clrMapOvr>
  <p:transition spd="slow"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E495DAE-8078-4E13-A110-5A7F5340A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421F7A-FA60-45BD-9ED0-B0BFFDED7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11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1EDFC2-BD79-49B8-A287-0EDB588D9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" y="1587003"/>
            <a:ext cx="4107147" cy="40231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02E6C8A-365A-4E72-812B-E730B3444900}"/>
              </a:ext>
            </a:extLst>
          </p:cNvPr>
          <p:cNvSpPr txBox="1"/>
          <p:nvPr/>
        </p:nvSpPr>
        <p:spPr>
          <a:xfrm>
            <a:off x="6283118" y="2024550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con l’aumentare della distanza tra i dischi.</a:t>
            </a:r>
            <a:endParaRPr lang="it-IT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olo 3">
            <a:extLst>
              <a:ext uri="{FF2B5EF4-FFF2-40B4-BE49-F238E27FC236}">
                <a16:creationId xmlns:a16="http://schemas.microsoft.com/office/drawing/2014/main" id="{B5137796-7948-4DA0-B8BD-85F43CCEB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Risultati</a:t>
            </a:r>
            <a:r>
              <a:rPr lang="en-GB" sz="2800" dirty="0"/>
              <a:t> </a:t>
            </a:r>
            <a:r>
              <a:rPr lang="en-GB" sz="2800" dirty="0" err="1"/>
              <a:t>Vapore</a:t>
            </a:r>
            <a:r>
              <a:rPr lang="en-GB" sz="2800" dirty="0">
                <a:latin typeface="Times New Roman"/>
                <a:cs typeface="Times New Roman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F1FA33-F3AF-4C88-8292-820CDFE35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322" y="3407687"/>
            <a:ext cx="4924059" cy="30270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0EFD6D-1E1B-4472-AD1C-46B244B8BDE0}"/>
              </a:ext>
            </a:extLst>
          </p:cNvPr>
          <p:cNvSpPr txBox="1"/>
          <p:nvPr/>
        </p:nvSpPr>
        <p:spPr>
          <a:xfrm>
            <a:off x="250120" y="1044018"/>
            <a:ext cx="3609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Traiettoria flusso relativo</a:t>
            </a:r>
          </a:p>
        </p:txBody>
      </p:sp>
    </p:spTree>
    <p:extLst>
      <p:ext uri="{BB962C8B-B14F-4D97-AF65-F5344CB8AC3E}">
        <p14:creationId xmlns:p14="http://schemas.microsoft.com/office/powerpoint/2010/main" val="1938259088"/>
      </p:ext>
    </p:extLst>
  </p:cSld>
  <p:clrMapOvr>
    <a:masterClrMapping/>
  </p:clrMapOvr>
  <p:transition spd="slow">
    <p:wipe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80B2D8-9191-49A3-9718-3E1E4B986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F94E5A-B915-4B4C-95F8-4F78E4CF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5791D3-4EF2-4B97-8291-EBF4DA7CB6A5}"/>
              </a:ext>
            </a:extLst>
          </p:cNvPr>
          <p:cNvSpPr txBox="1"/>
          <p:nvPr/>
        </p:nvSpPr>
        <p:spPr>
          <a:xfrm>
            <a:off x="5364088" y="1242457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all’aumentare della portata.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3AFA61-14CB-4944-889A-8EE1BCE7F996}"/>
              </a:ext>
            </a:extLst>
          </p:cNvPr>
          <p:cNvSpPr txBox="1"/>
          <p:nvPr/>
        </p:nvSpPr>
        <p:spPr>
          <a:xfrm>
            <a:off x="2195736" y="4810355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con l’aumentare della velocità di rotazione.</a:t>
            </a:r>
          </a:p>
        </p:txBody>
      </p:sp>
      <p:sp>
        <p:nvSpPr>
          <p:cNvPr id="10" name="Titolo 3">
            <a:extLst>
              <a:ext uri="{FF2B5EF4-FFF2-40B4-BE49-F238E27FC236}">
                <a16:creationId xmlns:a16="http://schemas.microsoft.com/office/drawing/2014/main" id="{1884E469-0809-4C00-A481-D7A24B893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Risultati</a:t>
            </a:r>
            <a:r>
              <a:rPr lang="en-GB" sz="2800" dirty="0"/>
              <a:t> </a:t>
            </a:r>
            <a:r>
              <a:rPr lang="en-GB" sz="2800" dirty="0" err="1"/>
              <a:t>Vapore</a:t>
            </a:r>
            <a:r>
              <a:rPr lang="en-GB" sz="2800" dirty="0">
                <a:latin typeface="Times New Roman"/>
                <a:cs typeface="Times New Roman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1D2934-8AA4-41A2-A31B-B50CECB9E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088556"/>
            <a:ext cx="5076056" cy="30600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C30C5F-389B-4360-A86C-86307237E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016" y="3573016"/>
            <a:ext cx="4409360" cy="286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867982"/>
      </p:ext>
    </p:extLst>
  </p:cSld>
  <p:clrMapOvr>
    <a:masterClrMapping/>
  </p:clrMapOvr>
  <p:transition spd="slow">
    <p:wipe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13</a:t>
            </a:r>
          </a:p>
        </p:txBody>
      </p:sp>
      <p:sp>
        <p:nvSpPr>
          <p:cNvPr id="9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Risultati</a:t>
            </a:r>
            <a:r>
              <a:rPr lang="en-GB" sz="2800" dirty="0"/>
              <a:t> </a:t>
            </a:r>
            <a:r>
              <a:rPr lang="en-GB" sz="2800" dirty="0">
                <a:latin typeface="Times New Roman"/>
                <a:cs typeface="Times New Roman"/>
              </a:rPr>
              <a:t>R404a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9CCB67-F856-4A9C-8C96-CDAF896D0C74}"/>
              </a:ext>
            </a:extLst>
          </p:cNvPr>
          <p:cNvSpPr txBox="1"/>
          <p:nvPr/>
        </p:nvSpPr>
        <p:spPr>
          <a:xfrm>
            <a:off x="51242" y="1139898"/>
            <a:ext cx="29158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Fluido: </a:t>
            </a:r>
            <a:r>
              <a:rPr lang="it-IT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R404a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V_in = 100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[m/s]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P_in = 1800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[kPa]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Rpm = 1500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[-]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ṁ = 1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[kg/s]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esterno = 0,327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interno = 0,15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= 0,0005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B9A2B2-94A1-4CA2-BA82-A396705C7BBC}"/>
              </a:ext>
            </a:extLst>
          </p:cNvPr>
          <p:cNvSpPr txBox="1"/>
          <p:nvPr/>
        </p:nvSpPr>
        <p:spPr>
          <a:xfrm>
            <a:off x="4895403" y="1107219"/>
            <a:ext cx="3609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Traiettoria flusso assoluto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89E35A-8C46-48B9-A75A-3E5F973FF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703" y="1484784"/>
            <a:ext cx="5055652" cy="49116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432023-A1B7-4F4B-B388-F81C72494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6" y="3429000"/>
            <a:ext cx="2915816" cy="21030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EA08A7-755F-49A3-9B30-1587869CFC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3006" y="4638312"/>
            <a:ext cx="2537816" cy="181294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3222F13-35B5-48B6-ABB6-AB80F9460265}"/>
              </a:ext>
            </a:extLst>
          </p:cNvPr>
          <p:cNvSpPr/>
          <p:nvPr/>
        </p:nvSpPr>
        <p:spPr>
          <a:xfrm>
            <a:off x="1248980" y="4123845"/>
            <a:ext cx="216024" cy="21602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BD5BB71-D587-4258-BE52-9DB9A286FD96}"/>
              </a:ext>
            </a:extLst>
          </p:cNvPr>
          <p:cNvCxnSpPr>
            <a:cxnSpLocks/>
          </p:cNvCxnSpPr>
          <p:nvPr/>
        </p:nvCxnSpPr>
        <p:spPr>
          <a:xfrm flipH="1" flipV="1">
            <a:off x="1465006" y="4123846"/>
            <a:ext cx="2915816" cy="593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FA5A74D-4E3D-43FB-9DF0-7C8F3499C613}"/>
              </a:ext>
            </a:extLst>
          </p:cNvPr>
          <p:cNvCxnSpPr>
            <a:cxnSpLocks/>
          </p:cNvCxnSpPr>
          <p:nvPr/>
        </p:nvCxnSpPr>
        <p:spPr>
          <a:xfrm flipH="1" flipV="1">
            <a:off x="1465006" y="4339870"/>
            <a:ext cx="586714" cy="1863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9776084"/>
      </p:ext>
    </p:extLst>
  </p:cSld>
  <p:clrMapOvr>
    <a:masterClrMapping/>
  </p:clrMapOvr>
  <p:transition spd="slow">
    <p:wipe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70A293F-45DA-41EE-8234-715B8F634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6DE987-658D-49A9-B7AC-353D5ED1E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C638F66-A186-45A5-B536-013D8F012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6056" y="188640"/>
            <a:ext cx="3888557" cy="418058"/>
          </a:xfrm>
        </p:spPr>
        <p:txBody>
          <a:bodyPr/>
          <a:lstStyle/>
          <a:p>
            <a:r>
              <a:rPr lang="it-IT" dirty="0"/>
              <a:t>Risultati R404a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F93F0F-297F-4B25-A5F6-261A61531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64" y="1072801"/>
            <a:ext cx="4348980" cy="42600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775C2E-AFA7-4879-A269-1B445F0CEFCC}"/>
              </a:ext>
            </a:extLst>
          </p:cNvPr>
          <p:cNvSpPr txBox="1"/>
          <p:nvPr/>
        </p:nvSpPr>
        <p:spPr>
          <a:xfrm>
            <a:off x="6300192" y="2024550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con l’aumentare della distanza tra i dischi.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BAEF4B-9886-41E1-82E9-9BD9D4B05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183" y="3633122"/>
            <a:ext cx="4787484" cy="287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715984"/>
      </p:ext>
    </p:extLst>
  </p:cSld>
  <p:clrMapOvr>
    <a:masterClrMapping/>
  </p:clrMapOvr>
  <p:transition spd="slow"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D27113-E671-4C23-BB8A-7F6BCD61F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CD9F57-0BB7-4688-9266-A0F84862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4EBF74D7-16A9-4173-A415-62CD26D4D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6056" y="344577"/>
            <a:ext cx="3888557" cy="418058"/>
          </a:xfrm>
        </p:spPr>
        <p:txBody>
          <a:bodyPr/>
          <a:lstStyle/>
          <a:p>
            <a:r>
              <a:rPr lang="it-IT" dirty="0"/>
              <a:t>Risultati R404a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1213A-B4B3-42ED-8BEE-06873CF30E17}"/>
              </a:ext>
            </a:extLst>
          </p:cNvPr>
          <p:cNvSpPr txBox="1"/>
          <p:nvPr/>
        </p:nvSpPr>
        <p:spPr>
          <a:xfrm>
            <a:off x="5081736" y="1340768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all’aumentare della portata.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0D0893-BDC6-4A4B-97E3-6C34600E4082}"/>
              </a:ext>
            </a:extLst>
          </p:cNvPr>
          <p:cNvSpPr txBox="1"/>
          <p:nvPr/>
        </p:nvSpPr>
        <p:spPr>
          <a:xfrm>
            <a:off x="2164807" y="4810355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con l’aumentare della velocità di rotazione.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1B98D6-D52F-440D-8CA2-DE9C06A81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05878"/>
            <a:ext cx="4979661" cy="29432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51B276-15BE-478E-8806-DFE94CA8E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930" y="3703531"/>
            <a:ext cx="4504841" cy="2761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290423"/>
      </p:ext>
    </p:extLst>
  </p:cSld>
  <p:clrMapOvr>
    <a:masterClrMapping/>
  </p:clrMapOvr>
  <p:transition spd="slow">
    <p:wipe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16</a:t>
            </a:r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 &amp; Future Work</a:t>
            </a: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 rotWithShape="1">
          <a:blip r:embed="rId3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  <p:sp>
        <p:nvSpPr>
          <p:cNvPr id="9" name="Titolo 3"/>
          <p:cNvSpPr txBox="1">
            <a:spLocks/>
          </p:cNvSpPr>
          <p:nvPr/>
        </p:nvSpPr>
        <p:spPr>
          <a:xfrm>
            <a:off x="4572001" y="0"/>
            <a:ext cx="4572000" cy="10527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Times New Roman"/>
                <a:ea typeface="+mj-ea"/>
                <a:cs typeface="Times New Roman"/>
              </a:defRPr>
            </a:lvl1pPr>
          </a:lstStyle>
          <a:p>
            <a:r>
              <a:rPr lang="en-GB" sz="2800" dirty="0" err="1"/>
              <a:t>Conclusioni</a:t>
            </a:r>
            <a:r>
              <a:rPr lang="en-GB" sz="2800" dirty="0"/>
              <a:t> e </a:t>
            </a:r>
            <a:r>
              <a:rPr lang="en-GB" sz="2800" dirty="0" err="1"/>
              <a:t>Lavori</a:t>
            </a:r>
            <a:r>
              <a:rPr lang="en-GB" sz="2800" dirty="0"/>
              <a:t> </a:t>
            </a:r>
            <a:r>
              <a:rPr lang="en-GB" sz="2800" dirty="0" err="1"/>
              <a:t>futuri</a:t>
            </a:r>
            <a:endParaRPr lang="en-GB" sz="2800" dirty="0"/>
          </a:p>
        </p:txBody>
      </p:sp>
      <p:sp>
        <p:nvSpPr>
          <p:cNvPr id="13" name="Rettangolo 12"/>
          <p:cNvSpPr/>
          <p:nvPr/>
        </p:nvSpPr>
        <p:spPr>
          <a:xfrm>
            <a:off x="192832" y="1476031"/>
            <a:ext cx="777686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Implementato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codice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fluidodinamico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bifase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per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Turbina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Tesla</a:t>
            </a:r>
          </a:p>
          <a:p>
            <a:pPr marL="285750" indent="-285750">
              <a:buFont typeface="Arial"/>
              <a:buChar char="•"/>
            </a:pP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Validazione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del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codice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con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dati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sperimentali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da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letteratura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Risultati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preliminari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incoraggiano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lo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sviluppo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della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ricerca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Raccomandazioni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per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ulteriore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sviluppo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Modello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flussi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separati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Comparazione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dei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due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modelli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con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dati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sperimentali</a:t>
            </a:r>
            <a:r>
              <a:rPr lang="en-GB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2210480"/>
      </p:ext>
    </p:extLst>
  </p:cSld>
  <p:clrMapOvr>
    <a:masterClrMapping/>
  </p:clrMapOvr>
  <p:transition spd="slow">
    <p:wipe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17</a:t>
            </a:r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 &amp; Future Work</a:t>
            </a: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 rotWithShape="1">
          <a:blip r:embed="rId3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  <p:sp>
        <p:nvSpPr>
          <p:cNvPr id="9" name="Titolo 3"/>
          <p:cNvSpPr txBox="1">
            <a:spLocks/>
          </p:cNvSpPr>
          <p:nvPr/>
        </p:nvSpPr>
        <p:spPr>
          <a:xfrm>
            <a:off x="4572001" y="0"/>
            <a:ext cx="4572000" cy="10527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Times New Roman"/>
                <a:ea typeface="+mj-ea"/>
                <a:cs typeface="Times New Roman"/>
              </a:defRPr>
            </a:lvl1pPr>
          </a:lstStyle>
          <a:p>
            <a:r>
              <a:rPr lang="en-GB" sz="2800" dirty="0"/>
              <a:t>Fine</a:t>
            </a:r>
          </a:p>
        </p:txBody>
      </p:sp>
      <p:sp>
        <p:nvSpPr>
          <p:cNvPr id="13" name="Rettangolo 12"/>
          <p:cNvSpPr/>
          <p:nvPr/>
        </p:nvSpPr>
        <p:spPr>
          <a:xfrm>
            <a:off x="2382416" y="3136612"/>
            <a:ext cx="43791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b="1" u="sng" dirty="0" err="1">
                <a:solidFill>
                  <a:srgbClr val="1F497D"/>
                </a:solidFill>
                <a:latin typeface="Times New Roman"/>
                <a:cs typeface="Times New Roman"/>
              </a:rPr>
              <a:t>Grazie</a:t>
            </a:r>
            <a:r>
              <a:rPr lang="en-GB" sz="3200" b="1" u="sng" dirty="0">
                <a:solidFill>
                  <a:srgbClr val="1F497D"/>
                </a:solidFill>
                <a:latin typeface="Times New Roman"/>
                <a:cs typeface="Times New Roman"/>
              </a:rPr>
              <a:t> per </a:t>
            </a:r>
            <a:r>
              <a:rPr lang="en-GB" sz="3200" b="1" u="sng" dirty="0" err="1">
                <a:solidFill>
                  <a:srgbClr val="1F497D"/>
                </a:solidFill>
                <a:latin typeface="Times New Roman"/>
                <a:cs typeface="Times New Roman"/>
              </a:rPr>
              <a:t>l’attenzione</a:t>
            </a:r>
            <a:r>
              <a:rPr lang="en-GB" sz="3200" b="1" u="sng" dirty="0">
                <a:solidFill>
                  <a:srgbClr val="1F497D"/>
                </a:solidFill>
                <a:latin typeface="Times New Roman"/>
                <a:cs typeface="Times New Roman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7396722"/>
      </p:ext>
    </p:extLst>
  </p:cSld>
  <p:clrMapOvr>
    <a:masterClrMapping/>
  </p:clrMapOvr>
  <p:transition spd="slow">
    <p:wipe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3707904" y="1032908"/>
            <a:ext cx="5436096" cy="1908032"/>
          </a:xfrm>
        </p:spPr>
        <p:txBody>
          <a:bodyPr>
            <a:normAutofit/>
          </a:bodyPr>
          <a:lstStyle/>
          <a:p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Sviluppo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di un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modello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fluidodinamico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1D per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Turbina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Tesla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bifase</a:t>
            </a:r>
            <a:endParaRPr lang="en-GB" sz="3600" b="1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595743" y="5153000"/>
            <a:ext cx="3326275" cy="1160512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GB" b="1" dirty="0" err="1">
                <a:solidFill>
                  <a:schemeClr val="tx2"/>
                </a:solidFill>
                <a:latin typeface="Times New Roman"/>
                <a:cs typeface="Times New Roman"/>
              </a:rPr>
              <a:t>Relatori</a:t>
            </a:r>
            <a:r>
              <a:rPr lang="en-GB" b="1" dirty="0">
                <a:solidFill>
                  <a:schemeClr val="tx2"/>
                </a:solidFill>
                <a:latin typeface="Times New Roman"/>
                <a:cs typeface="Times New Roman"/>
              </a:rPr>
              <a:t>:</a:t>
            </a:r>
          </a:p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Prof.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Daniele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Fiaschi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Dr.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Pouriya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Niknam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>
                <a:solidFill>
                  <a:schemeClr val="tx2"/>
                </a:solidFill>
              </a:rPr>
              <a:t>Dr.</a:t>
            </a:r>
            <a:r>
              <a:rPr lang="en-GB" dirty="0">
                <a:solidFill>
                  <a:schemeClr val="tx2"/>
                </a:solidFill>
              </a:rPr>
              <a:t> Lorenzo Talluri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5" name="Sottotitolo 2"/>
          <p:cNvSpPr txBox="1">
            <a:spLocks/>
          </p:cNvSpPr>
          <p:nvPr/>
        </p:nvSpPr>
        <p:spPr>
          <a:xfrm>
            <a:off x="5595743" y="4077072"/>
            <a:ext cx="3112331" cy="711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Candidato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:</a:t>
            </a:r>
          </a:p>
          <a:p>
            <a:pPr algn="l"/>
            <a:r>
              <a:rPr lang="en-GB" b="0" dirty="0" err="1">
                <a:solidFill>
                  <a:schemeClr val="tx2"/>
                </a:solidFill>
                <a:latin typeface="Times New Roman"/>
                <a:cs typeface="Times New Roman"/>
              </a:rPr>
              <a:t>Doriano</a:t>
            </a:r>
            <a:r>
              <a:rPr lang="en-GB" b="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b="0" dirty="0" err="1">
                <a:solidFill>
                  <a:schemeClr val="tx2"/>
                </a:solidFill>
                <a:latin typeface="Times New Roman"/>
                <a:cs typeface="Times New Roman"/>
              </a:rPr>
              <a:t>Kazazi</a:t>
            </a:r>
            <a:endParaRPr lang="en-GB" b="0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BDDA6B-C01E-41FF-B456-B9CB96549E69}"/>
              </a:ext>
            </a:extLst>
          </p:cNvPr>
          <p:cNvSpPr txBox="1"/>
          <p:nvPr/>
        </p:nvSpPr>
        <p:spPr>
          <a:xfrm>
            <a:off x="4355977" y="3032776"/>
            <a:ext cx="45660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Development of a 1D fluid dynamics model for two-phase Tesla turbine.</a:t>
            </a:r>
          </a:p>
          <a:p>
            <a:br>
              <a:rPr lang="en-US" dirty="0"/>
            </a:b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3732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2</a:t>
            </a:r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Contenuti</a:t>
            </a:r>
            <a:endParaRPr lang="en-GB" sz="2800" dirty="0">
              <a:latin typeface="Times New Roman"/>
              <a:cs typeface="Times New Roman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395536" y="1196752"/>
            <a:ext cx="8496944" cy="5040560"/>
          </a:xfrm>
        </p:spPr>
        <p:txBody>
          <a:bodyPr>
            <a:normAutofit/>
          </a:bodyPr>
          <a:lstStyle/>
          <a:p>
            <a:r>
              <a:rPr lang="en-GB" dirty="0" err="1">
                <a:solidFill>
                  <a:srgbClr val="1F497D"/>
                </a:solidFill>
                <a:latin typeface="Times New Roman"/>
                <a:cs typeface="Times New Roman"/>
              </a:rPr>
              <a:t>Introduzione</a:t>
            </a:r>
            <a:endParaRPr lang="en-GB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pPr lvl="1"/>
            <a:r>
              <a:rPr lang="en-GB" dirty="0" err="1">
                <a:solidFill>
                  <a:srgbClr val="1F497D"/>
                </a:solidFill>
              </a:rPr>
              <a:t>Turbina</a:t>
            </a:r>
            <a:r>
              <a:rPr lang="en-GB" dirty="0">
                <a:solidFill>
                  <a:srgbClr val="1F497D"/>
                </a:solidFill>
              </a:rPr>
              <a:t> Tesla</a:t>
            </a:r>
            <a:endParaRPr lang="en-GB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r>
              <a:rPr lang="en-GB" dirty="0" err="1">
                <a:solidFill>
                  <a:srgbClr val="1F497D"/>
                </a:solidFill>
              </a:rPr>
              <a:t>Scopo</a:t>
            </a:r>
            <a:r>
              <a:rPr lang="en-GB" dirty="0">
                <a:solidFill>
                  <a:srgbClr val="1F497D"/>
                </a:solidFill>
              </a:rPr>
              <a:t> </a:t>
            </a:r>
            <a:r>
              <a:rPr lang="en-GB" dirty="0" err="1">
                <a:solidFill>
                  <a:srgbClr val="1F497D"/>
                </a:solidFill>
              </a:rPr>
              <a:t>dello</a:t>
            </a:r>
            <a:r>
              <a:rPr lang="en-GB" dirty="0">
                <a:solidFill>
                  <a:srgbClr val="1F497D"/>
                </a:solidFill>
              </a:rPr>
              <a:t> Studio</a:t>
            </a:r>
          </a:p>
          <a:p>
            <a:r>
              <a:rPr lang="en-GB" dirty="0" err="1">
                <a:solidFill>
                  <a:srgbClr val="1F497D"/>
                </a:solidFill>
              </a:rPr>
              <a:t>Metodologia</a:t>
            </a:r>
            <a:endParaRPr lang="en-GB" dirty="0">
              <a:solidFill>
                <a:srgbClr val="1F497D"/>
              </a:solidFill>
            </a:endParaRPr>
          </a:p>
          <a:p>
            <a:pPr lvl="1"/>
            <a:r>
              <a:rPr lang="en-GB" dirty="0" err="1">
                <a:solidFill>
                  <a:srgbClr val="1F497D"/>
                </a:solidFill>
              </a:rPr>
              <a:t>Modello</a:t>
            </a:r>
            <a:r>
              <a:rPr lang="en-GB" dirty="0">
                <a:solidFill>
                  <a:srgbClr val="1F497D"/>
                </a:solidFill>
              </a:rPr>
              <a:t> </a:t>
            </a:r>
            <a:r>
              <a:rPr lang="en-GB" dirty="0" err="1">
                <a:solidFill>
                  <a:srgbClr val="1F497D"/>
                </a:solidFill>
              </a:rPr>
              <a:t>Omogeneo</a:t>
            </a:r>
            <a:endParaRPr lang="en-GB" dirty="0">
              <a:solidFill>
                <a:srgbClr val="1F497D"/>
              </a:solidFill>
            </a:endParaRPr>
          </a:p>
          <a:p>
            <a:r>
              <a:rPr lang="en-GB" dirty="0" err="1">
                <a:solidFill>
                  <a:srgbClr val="1F497D"/>
                </a:solidFill>
              </a:rPr>
              <a:t>Risultati</a:t>
            </a:r>
            <a:endParaRPr lang="en-GB" dirty="0">
              <a:solidFill>
                <a:srgbClr val="1F497D"/>
              </a:solidFill>
            </a:endParaRPr>
          </a:p>
          <a:p>
            <a:pPr lvl="1"/>
            <a:r>
              <a:rPr lang="en-GB" dirty="0" err="1">
                <a:solidFill>
                  <a:srgbClr val="1F497D"/>
                </a:solidFill>
              </a:rPr>
              <a:t>Vapore</a:t>
            </a:r>
            <a:endParaRPr lang="en-GB" dirty="0">
              <a:solidFill>
                <a:srgbClr val="1F497D"/>
              </a:solidFill>
            </a:endParaRPr>
          </a:p>
          <a:p>
            <a:pPr lvl="1"/>
            <a:r>
              <a:rPr lang="en-GB" dirty="0">
                <a:solidFill>
                  <a:srgbClr val="1F497D"/>
                </a:solidFill>
              </a:rPr>
              <a:t>R404a </a:t>
            </a:r>
          </a:p>
          <a:p>
            <a:r>
              <a:rPr lang="en-GB" dirty="0" err="1">
                <a:solidFill>
                  <a:srgbClr val="1F497D"/>
                </a:solidFill>
              </a:rPr>
              <a:t>Conclusioni</a:t>
            </a:r>
            <a:endParaRPr lang="en-GB" dirty="0">
              <a:solidFill>
                <a:srgbClr val="1F497D"/>
              </a:solidFill>
            </a:endParaRPr>
          </a:p>
          <a:p>
            <a:endParaRPr lang="en-GB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endParaRPr lang="en-GB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endParaRPr lang="en-GB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  <p:pic>
        <p:nvPicPr>
          <p:cNvPr id="7" name="Immagine 6" descr="tesl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54598"/>
            <a:ext cx="4320480" cy="412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76330"/>
      </p:ext>
    </p:extLst>
  </p:cSld>
  <p:clrMapOvr>
    <a:masterClrMapping/>
  </p:clrMapOvr>
  <p:transition spd="slow">
    <p:wipe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3</a:t>
            </a:r>
          </a:p>
        </p:txBody>
      </p:sp>
      <p:sp>
        <p:nvSpPr>
          <p:cNvPr id="6" name="Titolo 1"/>
          <p:cNvSpPr txBox="1">
            <a:spLocks/>
          </p:cNvSpPr>
          <p:nvPr/>
        </p:nvSpPr>
        <p:spPr>
          <a:xfrm>
            <a:off x="445345" y="1140703"/>
            <a:ext cx="8141716" cy="7232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latin typeface="Times New Roman"/>
                <a:cs typeface="Times New Roman"/>
              </a:rPr>
              <a:t> Tesla Turbine: Principle of operation</a:t>
            </a: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410395" y="1330098"/>
            <a:ext cx="4552555" cy="2674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scene3d>
            <a:camera prst="orthographicFront">
              <a:rot lat="0" lon="0" rev="60000"/>
            </a:camera>
            <a:lightRig rig="threePt" dir="t"/>
          </a:scene3d>
        </p:spPr>
      </p:pic>
      <p:sp>
        <p:nvSpPr>
          <p:cNvPr id="10" name="CasellaDiTesto 9"/>
          <p:cNvSpPr txBox="1"/>
          <p:nvPr/>
        </p:nvSpPr>
        <p:spPr>
          <a:xfrm>
            <a:off x="176438" y="1196752"/>
            <a:ext cx="410753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Turbina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composta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da una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serie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di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dischi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I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dischi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sono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montati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coassialmente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ad una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distanza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molto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piccola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tra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loro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.</a:t>
            </a:r>
          </a:p>
          <a:p>
            <a:pPr marL="285750" indent="-285750"/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Il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fluido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di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lavoro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entra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radialmente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da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uno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o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più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ugelli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con una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alta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componente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di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velocità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tangenziale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Il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fluido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di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lavoro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si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sposta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dall’esterno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fino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all’interno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del disco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grazie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alla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differenza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di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pressione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generata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dalla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forza di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attrito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e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dalla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variazione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della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quantità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di moto.</a:t>
            </a:r>
          </a:p>
          <a:p>
            <a:pPr marL="285750" indent="-285750">
              <a:buFont typeface="Arial"/>
              <a:buChar char="•"/>
            </a:pP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Infine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il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fluido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fuoriesce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assialmente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grazie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ad aperture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ricavate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sui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dischi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stessi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4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>
                <a:latin typeface="Times New Roman"/>
                <a:cs typeface="Times New Roman"/>
              </a:rPr>
              <a:t>Turbina</a:t>
            </a:r>
            <a:r>
              <a:rPr lang="en-GB" sz="2800" dirty="0">
                <a:latin typeface="Times New Roman"/>
                <a:cs typeface="Times New Roman"/>
              </a:rPr>
              <a:t> Tesla</a:t>
            </a:r>
          </a:p>
        </p:txBody>
      </p:sp>
      <p:pic>
        <p:nvPicPr>
          <p:cNvPr id="15" name="Immagin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899" y="4194040"/>
            <a:ext cx="3672408" cy="2151418"/>
          </a:xfrm>
          <a:prstGeom prst="rect">
            <a:avLst/>
          </a:prstGeom>
        </p:spPr>
      </p:pic>
      <p:pic>
        <p:nvPicPr>
          <p:cNvPr id="9" name="Il mio filmato 1">
            <a:hlinkClick r:id="" action="ppaction://media"/>
            <a:extLst>
              <a:ext uri="{FF2B5EF4-FFF2-40B4-BE49-F238E27FC236}">
                <a16:creationId xmlns:a16="http://schemas.microsoft.com/office/drawing/2014/main" id="{D537A802-41FB-4BCB-95D6-D3C9C19D6C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31076" t="27426" r="27951" b="-1"/>
          <a:stretch/>
        </p:blipFill>
        <p:spPr>
          <a:xfrm>
            <a:off x="4975127" y="2053392"/>
            <a:ext cx="3423090" cy="341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71887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F41C317-26FE-4B6E-A071-501F3F70F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5DAD25-7644-4CA5-AC02-87E47A260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85A33C5-00F2-45A5-A3E0-F5F6E1F92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667" y="361789"/>
            <a:ext cx="3088829" cy="418058"/>
          </a:xfrm>
        </p:spPr>
        <p:txBody>
          <a:bodyPr/>
          <a:lstStyle/>
          <a:p>
            <a:r>
              <a:rPr lang="it-IT" dirty="0"/>
              <a:t>Equazioni Base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023B9C-7C80-4D0B-9E51-B3620D2A61CB}"/>
              </a:ext>
            </a:extLst>
          </p:cNvPr>
          <p:cNvSpPr txBox="1"/>
          <p:nvPr/>
        </p:nvSpPr>
        <p:spPr>
          <a:xfrm>
            <a:off x="5269585" y="1691516"/>
            <a:ext cx="1212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u="sng" dirty="0">
                <a:solidFill>
                  <a:srgbClr val="FF0000"/>
                </a:solidFill>
              </a:rPr>
              <a:t>Continuità: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FBDBC03-6C3B-4121-A96D-0F46F4010237}"/>
                  </a:ext>
                </a:extLst>
              </p:cNvPr>
              <p:cNvSpPr txBox="1"/>
              <p:nvPr/>
            </p:nvSpPr>
            <p:spPr>
              <a:xfrm>
                <a:off x="5385744" y="2095865"/>
                <a:ext cx="1433661" cy="4690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f>
                        <m:f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  <m:sSub>
                            <m:sSub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sz="1600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it-IT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FBDBC03-6C3B-4121-A96D-0F46F40102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5744" y="2095865"/>
                <a:ext cx="1433661" cy="46903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B53BD3DF-D49B-4229-BA8B-DDAE1D0937E3}"/>
              </a:ext>
            </a:extLst>
          </p:cNvPr>
          <p:cNvSpPr txBox="1"/>
          <p:nvPr/>
        </p:nvSpPr>
        <p:spPr>
          <a:xfrm>
            <a:off x="5249090" y="2771636"/>
            <a:ext cx="254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u="sng" dirty="0">
                <a:solidFill>
                  <a:srgbClr val="FF0000"/>
                </a:solidFill>
              </a:rPr>
              <a:t>Quantità di moto (dir. r):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89FA32-02B7-4ADE-8037-E76658A21DF7}"/>
              </a:ext>
            </a:extLst>
          </p:cNvPr>
          <p:cNvSpPr txBox="1"/>
          <p:nvPr/>
        </p:nvSpPr>
        <p:spPr>
          <a:xfrm>
            <a:off x="5156749" y="2736346"/>
            <a:ext cx="65" cy="2166747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AE08F9-4248-4961-96B0-86D1307C3C4E}"/>
              </a:ext>
            </a:extLst>
          </p:cNvPr>
          <p:cNvSpPr txBox="1"/>
          <p:nvPr/>
        </p:nvSpPr>
        <p:spPr>
          <a:xfrm>
            <a:off x="5249090" y="4067780"/>
            <a:ext cx="254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u="sng" dirty="0">
                <a:solidFill>
                  <a:srgbClr val="FF0000"/>
                </a:solidFill>
              </a:rPr>
              <a:t>Quantità di moto (dir. θ):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166463-FC44-461D-B333-150C7F54C8B1}"/>
                  </a:ext>
                </a:extLst>
              </p:cNvPr>
              <p:cNvSpPr txBox="1"/>
              <p:nvPr/>
            </p:nvSpPr>
            <p:spPr>
              <a:xfrm>
                <a:off x="5359024" y="4426734"/>
                <a:ext cx="2542940" cy="6584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166463-FC44-461D-B333-150C7F54C8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9024" y="4426734"/>
                <a:ext cx="2542940" cy="658450"/>
              </a:xfrm>
              <a:prstGeom prst="rect">
                <a:avLst/>
              </a:prstGeom>
              <a:blipFill>
                <a:blip r:embed="rId4"/>
                <a:stretch>
                  <a:fillRect b="-92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8103E400-254D-41AD-A14A-C9F31655B0F2}"/>
              </a:ext>
            </a:extLst>
          </p:cNvPr>
          <p:cNvSpPr txBox="1"/>
          <p:nvPr/>
        </p:nvSpPr>
        <p:spPr>
          <a:xfrm>
            <a:off x="5269585" y="5291916"/>
            <a:ext cx="254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u="sng" dirty="0">
                <a:solidFill>
                  <a:srgbClr val="FF0000"/>
                </a:solidFill>
              </a:rPr>
              <a:t>Quantità di moto (dir. z):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20CF3B6-942D-462C-A02B-14F768F6BDF7}"/>
                  </a:ext>
                </a:extLst>
              </p:cNvPr>
              <p:cNvSpPr txBox="1"/>
              <p:nvPr/>
            </p:nvSpPr>
            <p:spPr>
              <a:xfrm>
                <a:off x="5385744" y="5652024"/>
                <a:ext cx="1614736" cy="5852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6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num>
                                <m:den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sz="1600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it-IT" sz="16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20CF3B6-942D-462C-A02B-14F768F6BD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5744" y="5652024"/>
                <a:ext cx="1614736" cy="585288"/>
              </a:xfrm>
              <a:prstGeom prst="rect">
                <a:avLst/>
              </a:prstGeom>
              <a:blipFill>
                <a:blip r:embed="rId5"/>
                <a:stretch>
                  <a:fillRect b="-104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A63B49FA-AC03-4991-ABA9-B84CB213DAF5}"/>
              </a:ext>
            </a:extLst>
          </p:cNvPr>
          <p:cNvSpPr txBox="1"/>
          <p:nvPr/>
        </p:nvSpPr>
        <p:spPr>
          <a:xfrm>
            <a:off x="115887" y="1126232"/>
            <a:ext cx="7676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Continuità e Navier-Stokes semplificate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F3D272D-1782-48D5-81C6-6AACC4535980}"/>
                  </a:ext>
                </a:extLst>
              </p:cNvPr>
              <p:cNvSpPr txBox="1"/>
              <p:nvPr/>
            </p:nvSpPr>
            <p:spPr>
              <a:xfrm>
                <a:off x="5359024" y="3184707"/>
                <a:ext cx="3510384" cy="60433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sSub>
                        <m:sSub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it-IT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6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sz="16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sz="16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b>
                            <m:sup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sz="1600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num>
                                <m:den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sz="16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</m:oMath>
                  </m:oMathPara>
                </a14:m>
                <a:endParaRPr lang="it-IT" sz="1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F3D272D-1782-48D5-81C6-6AACC45359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9024" y="3184707"/>
                <a:ext cx="3510384" cy="60433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947EB76-0C40-44E5-9E6F-2E7A109D6837}"/>
                  </a:ext>
                </a:extLst>
              </p:cNvPr>
              <p:cNvSpPr txBox="1"/>
              <p:nvPr/>
            </p:nvSpPr>
            <p:spPr>
              <a:xfrm>
                <a:off x="251520" y="1688078"/>
                <a:ext cx="4703019" cy="4863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Assunzioni per la semplificazione delle equazioni di Navier-Stocks in coordinate cilindriche:</a:t>
                </a:r>
              </a:p>
              <a:p>
                <a:pPr marL="800100" lvl="1" indent="-342900">
                  <a:buFont typeface="+mj-lt"/>
                  <a:buAutoNum type="alphaLcParenR"/>
                </a:pPr>
                <a:r>
                  <a:rPr lang="it-IT" dirty="0"/>
                  <a:t>Flusso bifase stazionario, laminare e completamente sviluppato.</a:t>
                </a:r>
              </a:p>
              <a:p>
                <a:pPr marL="800100" lvl="1" indent="-342900">
                  <a:buFont typeface="+mj-lt"/>
                  <a:buAutoNum type="alphaLcParenR"/>
                </a:pPr>
                <a:r>
                  <a:rPr lang="it-IT" dirty="0"/>
                  <a:t>Le forze viscose sono considerate come forze su unità di portata.</a:t>
                </a:r>
              </a:p>
              <a:p>
                <a:pPr marL="800100" lvl="1" indent="-342900">
                  <a:buFont typeface="+mj-lt"/>
                  <a:buAutoNum type="alphaLcParenR"/>
                </a:pPr>
                <a:r>
                  <a:rPr lang="it-IT" dirty="0"/>
                  <a:t>Flusso bidimensionale</a:t>
                </a: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:r>
                  <a:rPr lang="it-IT" dirty="0"/>
                  <a:t>V</a:t>
                </a:r>
                <a:r>
                  <a:rPr lang="it-IT" sz="1600" dirty="0"/>
                  <a:t>z</a:t>
                </a:r>
                <a:r>
                  <a:rPr lang="it-IT" dirty="0"/>
                  <a:t>=0;</a:t>
                </a: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:r>
                  <a:rPr lang="it-IT" dirty="0"/>
                  <a:t>V</a:t>
                </a:r>
                <a:r>
                  <a:rPr lang="it-IT" sz="1600" dirty="0"/>
                  <a:t>r=</a:t>
                </a:r>
                <a:r>
                  <a:rPr lang="it-IT" dirty="0"/>
                  <a:t>costante ad ogni raggio;</a:t>
                </a: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it-IT" b="0" i="0" smtClean="0">
                            <a:latin typeface="Cambria Math" panose="02040503050406030204" pitchFamily="18" charset="0"/>
                          </a:rPr>
                          <m:t>r</m:t>
                        </m:r>
                      </m:e>
                    </m:d>
                  </m:oMath>
                </a14:m>
                <a:r>
                  <a:rPr lang="it-IT" dirty="0"/>
                  <a:t>=costante ad ogni raggio;</a:t>
                </a:r>
              </a:p>
              <a:p>
                <a:pPr marL="800100" lvl="1" indent="-342900">
                  <a:buFont typeface="+mj-lt"/>
                  <a:buAutoNum type="alphaLcParenR"/>
                </a:pPr>
                <a:r>
                  <a:rPr lang="it-IT" dirty="0"/>
                  <a:t>Flusso simmetrico radialmente, uniforme per r=r</a:t>
                </a:r>
                <a:r>
                  <a:rPr lang="it-IT" sz="1600" dirty="0"/>
                  <a:t>(0);</a:t>
                </a:r>
              </a:p>
              <a:p>
                <a:pPr marL="800100" lvl="1" indent="-342900">
                  <a:buFont typeface="+mj-lt"/>
                  <a:buAutoNum type="alphaLcParenR"/>
                </a:pPr>
                <a:r>
                  <a:rPr lang="it-IT" dirty="0"/>
                  <a:t>Il campo di moto è lo stesso per ogni θ, quindi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𝜕𝜃</m:t>
                        </m:r>
                      </m:den>
                    </m:f>
                    <m:r>
                      <a:rPr lang="it-IT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it-IT" dirty="0"/>
                  <a:t> per ogni variabile;</a:t>
                </a:r>
              </a:p>
              <a:p>
                <a:pPr marL="800100" lvl="1" indent="-342900">
                  <a:buFont typeface="+mj-lt"/>
                  <a:buAutoNum type="alphaLcParenR"/>
                </a:pP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𝜕𝜃</m:t>
                        </m:r>
                      </m:den>
                    </m:f>
                  </m:oMath>
                </a14:m>
                <a:r>
                  <a:rPr lang="it-IT" dirty="0"/>
                  <a:t> è trascurabile rispetto alla forza di attrito a parete.</a:t>
                </a: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:endParaRPr lang="it-IT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947EB76-0C40-44E5-9E6F-2E7A109D68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1688078"/>
                <a:ext cx="4703019" cy="4863832"/>
              </a:xfrm>
              <a:prstGeom prst="rect">
                <a:avLst/>
              </a:prstGeom>
              <a:blipFill>
                <a:blip r:embed="rId7"/>
                <a:stretch>
                  <a:fillRect l="-1036" t="-752" r="-1943" b="-563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9466666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5</a:t>
            </a:r>
          </a:p>
        </p:txBody>
      </p:sp>
      <p:sp>
        <p:nvSpPr>
          <p:cNvPr id="17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Equazioni</a:t>
            </a:r>
            <a:r>
              <a:rPr lang="en-GB" sz="2800" dirty="0"/>
              <a:t> </a:t>
            </a:r>
            <a:r>
              <a:rPr lang="en-GB" sz="2800" dirty="0" err="1"/>
              <a:t>Fondamentali</a:t>
            </a:r>
            <a:endParaRPr lang="en-GB" sz="2800" dirty="0"/>
          </a:p>
        </p:txBody>
      </p:sp>
      <p:sp>
        <p:nvSpPr>
          <p:cNvPr id="76" name="Rettangolo 75"/>
          <p:cNvSpPr/>
          <p:nvPr/>
        </p:nvSpPr>
        <p:spPr>
          <a:xfrm>
            <a:off x="107504" y="1205066"/>
            <a:ext cx="82089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8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Equazioni</a:t>
            </a:r>
            <a:r>
              <a:rPr lang="en-GB" sz="28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8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fondamentali</a:t>
            </a:r>
            <a:r>
              <a:rPr lang="en-GB" sz="28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8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modello</a:t>
            </a:r>
            <a:r>
              <a:rPr lang="en-GB" sz="28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8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omogeneo</a:t>
            </a:r>
            <a:endParaRPr lang="en-GB" sz="28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A851C7C-9207-4436-8E24-1261163ECE56}"/>
                  </a:ext>
                </a:extLst>
              </p:cNvPr>
              <p:cNvSpPr txBox="1"/>
              <p:nvPr/>
            </p:nvSpPr>
            <p:spPr>
              <a:xfrm>
                <a:off x="107504" y="1910266"/>
                <a:ext cx="7012369" cy="7498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num>
                                <m:den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>
                                <m:sSub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𝑇𝑃</m:t>
                                  </m:r>
                                </m:sub>
                              </m:s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b>
                            <m:sup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  <m:sup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b>
                          </m:sSub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∗</m:t>
                      </m:r>
                      <m:rad>
                        <m:radPr>
                          <m:degHide m:val="on"/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sz="2000" i="1">
                                              <a:latin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b>
                                          <m:r>
                                            <a:rPr lang="it-IT" sz="20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sub>
                                      </m:sSub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𝜔</m:t>
                                      </m:r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  <m:sup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d>
                        </m:e>
                      </m:rad>
                      <m:r>
                        <a:rPr lang="it-IT" sz="2000" i="1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it-IT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A851C7C-9207-4436-8E24-1261163EC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04" y="1910266"/>
                <a:ext cx="7012369" cy="74982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A4E4A01-8414-4139-8683-C0E19716D7CF}"/>
                  </a:ext>
                </a:extLst>
              </p:cNvPr>
              <p:cNvSpPr txBox="1"/>
              <p:nvPr/>
            </p:nvSpPr>
            <p:spPr>
              <a:xfrm>
                <a:off x="104448" y="2848527"/>
                <a:ext cx="6241004" cy="7316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sz="2000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</m:num>
                        <m:den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b>
                          </m:sSub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sub>
                              </m:s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∗</m:t>
                      </m:r>
                      <m:rad>
                        <m:radPr>
                          <m:degHide m:val="on"/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sub>
                                  </m:sSub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d>
                            </m:e>
                            <m:sup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  <m:sup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rad>
                    </m:oMath>
                  </m:oMathPara>
                </a14:m>
                <a:endParaRPr lang="it-IT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A4E4A01-8414-4139-8683-C0E19716D7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448" y="2848527"/>
                <a:ext cx="6241004" cy="73161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A80FA7C3-7649-42F0-80FE-D1F51781941D}"/>
              </a:ext>
            </a:extLst>
          </p:cNvPr>
          <p:cNvSpPr txBox="1"/>
          <p:nvPr/>
        </p:nvSpPr>
        <p:spPr>
          <a:xfrm>
            <a:off x="117808" y="3980749"/>
            <a:ext cx="363201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u="sng" dirty="0">
                <a:solidFill>
                  <a:srgbClr val="1F497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Modello omogeneo</a:t>
            </a:r>
            <a:r>
              <a:rPr lang="it-IT" sz="2000" dirty="0">
                <a:solidFill>
                  <a:srgbClr val="1F497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assume la stessa velocità per le due fasi e considera il flusso come un monofase con proprietà mediate opportunamente fra quelle delle due fasi.</a:t>
            </a:r>
          </a:p>
          <a:p>
            <a:endParaRPr lang="it-IT" dirty="0"/>
          </a:p>
        </p:txBody>
      </p:sp>
      <p:pic>
        <p:nvPicPr>
          <p:cNvPr id="9" name="Immagine 5">
            <a:extLst>
              <a:ext uri="{FF2B5EF4-FFF2-40B4-BE49-F238E27FC236}">
                <a16:creationId xmlns:a16="http://schemas.microsoft.com/office/drawing/2014/main" id="{CF279865-928A-4175-847D-5AAAF3B7C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2160" y="2968207"/>
            <a:ext cx="3021240" cy="329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6360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B052A6-6424-4816-9710-22E394C3E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962EF0-34DB-4B90-BD67-EF6D0BB14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FF3FF9-24DA-4350-9EEA-8384015BC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024" y="255346"/>
            <a:ext cx="4176589" cy="418058"/>
          </a:xfrm>
        </p:spPr>
        <p:txBody>
          <a:bodyPr/>
          <a:lstStyle/>
          <a:p>
            <a:r>
              <a:rPr lang="it-IT" dirty="0"/>
              <a:t>Geometria Turbina Sperimentale</a:t>
            </a:r>
          </a:p>
        </p:txBody>
      </p:sp>
      <p:pic>
        <p:nvPicPr>
          <p:cNvPr id="7" name="Immagine 16">
            <a:extLst>
              <a:ext uri="{FF2B5EF4-FFF2-40B4-BE49-F238E27FC236}">
                <a16:creationId xmlns:a16="http://schemas.microsoft.com/office/drawing/2014/main" id="{B2FD0AA9-6820-4DB7-B67D-D652D8D12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93385"/>
            <a:ext cx="4382614" cy="43958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8C92A3-B32D-403D-BCE8-6700A1E53B89}"/>
              </a:ext>
            </a:extLst>
          </p:cNvPr>
          <p:cNvSpPr txBox="1"/>
          <p:nvPr/>
        </p:nvSpPr>
        <p:spPr>
          <a:xfrm>
            <a:off x="4882906" y="1011729"/>
            <a:ext cx="39604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1F497D"/>
                </a:solidFill>
                <a:latin typeface="Times New Roman"/>
                <a:cs typeface="Times New Roman"/>
              </a:rPr>
              <a:t>Geometria Macchina: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esterno = 0,327 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interno = 0,15 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Spessore canale = 0,0021336 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Numero canali = 6</a:t>
            </a:r>
          </a:p>
          <a:p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IT" sz="28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CFBB15-1D74-4917-A98D-63D12CEB3E09}"/>
              </a:ext>
            </a:extLst>
          </p:cNvPr>
          <p:cNvSpPr txBox="1"/>
          <p:nvPr/>
        </p:nvSpPr>
        <p:spPr>
          <a:xfrm>
            <a:off x="4898504" y="2629985"/>
            <a:ext cx="2864887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>
                <a:solidFill>
                  <a:srgbClr val="1F497D"/>
                </a:solidFill>
                <a:latin typeface="Times New Roman"/>
                <a:cs typeface="Times New Roman"/>
              </a:rPr>
              <a:t>Assunzioni: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latin typeface="Times New Roman"/>
                <a:cs typeface="Times New Roman"/>
              </a:rPr>
              <a:t>Perdita pressione ugello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latin typeface="Times New Roman"/>
                <a:cs typeface="Times New Roman"/>
              </a:rPr>
              <a:t>Mach ingresso rotore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latin typeface="Times New Roman"/>
                <a:cs typeface="Times New Roman"/>
              </a:rPr>
              <a:t>Titolo fluido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95DCD8-56A4-449E-9A2F-E64793E56E13}"/>
              </a:ext>
            </a:extLst>
          </p:cNvPr>
          <p:cNvSpPr txBox="1"/>
          <p:nvPr/>
        </p:nvSpPr>
        <p:spPr>
          <a:xfrm>
            <a:off x="218727" y="5604022"/>
            <a:ext cx="46797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Steidel, R., &amp; Weiss, H. (1976). </a:t>
            </a:r>
            <a:r>
              <a:rPr lang="it-IT" sz="1400" i="1" dirty="0"/>
              <a:t>Performance test of a bladeless turbine for geothermal applications</a:t>
            </a:r>
            <a:r>
              <a:rPr lang="it-IT" sz="1400" dirty="0"/>
              <a:t> (No. UCID-17068). California Univ., Livermore (USA). Lawrence Livermore Lab..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EE4970B-4757-4D6B-AEC8-C447DBB28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832" y="4111535"/>
            <a:ext cx="4176589" cy="239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364035"/>
      </p:ext>
    </p:extLst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1A647A7-045B-4831-8ABC-2FADF92F0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495B6B-B7CF-417D-B7A7-C064AD1D8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93ECCA8-16B5-4043-B3DE-11921B013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032" y="258958"/>
            <a:ext cx="4209216" cy="418058"/>
          </a:xfrm>
        </p:spPr>
        <p:txBody>
          <a:bodyPr/>
          <a:lstStyle/>
          <a:p>
            <a:r>
              <a:rPr lang="it-IT" sz="2800" dirty="0"/>
              <a:t>Comparazione Modello con Dati Sperimentali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368969C-65DE-436B-BA59-B9B5C6C9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1598"/>
            <a:ext cx="7202160" cy="49302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7D75B8-3F00-4F2E-8575-EEAB0A4CE456}"/>
              </a:ext>
            </a:extLst>
          </p:cNvPr>
          <p:cNvSpPr txBox="1"/>
          <p:nvPr/>
        </p:nvSpPr>
        <p:spPr>
          <a:xfrm>
            <a:off x="6660232" y="1556792"/>
            <a:ext cx="237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potenza all’aumentare della portata.</a:t>
            </a:r>
            <a:endParaRPr lang="it-IT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1FAC17-B413-458F-B973-FE1AB33DDBB0}"/>
              </a:ext>
            </a:extLst>
          </p:cNvPr>
          <p:cNvSpPr txBox="1"/>
          <p:nvPr/>
        </p:nvSpPr>
        <p:spPr>
          <a:xfrm>
            <a:off x="6660232" y="3986630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Errore relativo tra dati sperimentali e modello.</a:t>
            </a:r>
            <a:endParaRPr lang="it-IT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1262810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77D458-0459-4B8C-8A5D-2999F0CEA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BF613D-ED91-49A7-BDB0-ED1BEB312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8DB9EF3B-D05B-4E36-8263-E41792BEA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9" y="1093570"/>
            <a:ext cx="4603330" cy="33435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6BBC00-FC4A-464E-AC7B-20D95E906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984" y="2699436"/>
            <a:ext cx="4693136" cy="3750609"/>
          </a:xfrm>
          <a:prstGeom prst="rect">
            <a:avLst/>
          </a:prstGeom>
        </p:spPr>
      </p:pic>
      <p:sp>
        <p:nvSpPr>
          <p:cNvPr id="15" name="Title 7">
            <a:extLst>
              <a:ext uri="{FF2B5EF4-FFF2-40B4-BE49-F238E27FC236}">
                <a16:creationId xmlns:a16="http://schemas.microsoft.com/office/drawing/2014/main" id="{26E56479-7B68-4D86-904D-904DF79FF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032" y="258958"/>
            <a:ext cx="4209216" cy="418058"/>
          </a:xfrm>
        </p:spPr>
        <p:txBody>
          <a:bodyPr/>
          <a:lstStyle/>
          <a:p>
            <a:r>
              <a:rPr lang="it-IT" sz="2800" dirty="0"/>
              <a:t>Comparazione Modello con Dati Sperimentali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2B6771-4A6D-4F5C-AA38-BBBE8F91D940}"/>
              </a:ext>
            </a:extLst>
          </p:cNvPr>
          <p:cNvSpPr txBox="1"/>
          <p:nvPr/>
        </p:nvSpPr>
        <p:spPr>
          <a:xfrm>
            <a:off x="4523905" y="1233626"/>
            <a:ext cx="237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potenza all’aumentare del rapporto di espansione.</a:t>
            </a:r>
            <a:endParaRPr lang="it-IT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29E6DD-D85D-48A4-BBD0-CCC3CD662FE6}"/>
              </a:ext>
            </a:extLst>
          </p:cNvPr>
          <p:cNvSpPr txBox="1"/>
          <p:nvPr/>
        </p:nvSpPr>
        <p:spPr>
          <a:xfrm>
            <a:off x="2113361" y="4765240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potenza con l’aumentare della portata per diverse velocità di rotazione.</a:t>
            </a:r>
          </a:p>
        </p:txBody>
      </p:sp>
    </p:spTree>
    <p:extLst>
      <p:ext uri="{BB962C8B-B14F-4D97-AF65-F5344CB8AC3E}">
        <p14:creationId xmlns:p14="http://schemas.microsoft.com/office/powerpoint/2010/main" val="2835039137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B465E27-A891-42B0-9B96-A132C305C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C98CEA-AFCD-4E35-B4DE-C5BC30672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/>
          <a:p>
            <a:fld id="{2CB06865-0A5C-4946-9ED1-740E2A2631BD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9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62ABF40B-35F2-4F8D-8BEE-4250265AA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124744"/>
            <a:ext cx="6902896" cy="4425355"/>
          </a:xfrm>
          <a:prstGeom prst="rect">
            <a:avLst/>
          </a:prstGeom>
        </p:spPr>
      </p:pic>
      <p:sp>
        <p:nvSpPr>
          <p:cNvPr id="10" name="Title 7">
            <a:extLst>
              <a:ext uri="{FF2B5EF4-FFF2-40B4-BE49-F238E27FC236}">
                <a16:creationId xmlns:a16="http://schemas.microsoft.com/office/drawing/2014/main" id="{C2C65F46-31BC-413D-9237-D6AC1D36D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032" y="258958"/>
            <a:ext cx="4209216" cy="418058"/>
          </a:xfrm>
        </p:spPr>
        <p:txBody>
          <a:bodyPr/>
          <a:lstStyle/>
          <a:p>
            <a:r>
              <a:rPr lang="it-IT" sz="2800" dirty="0"/>
              <a:t>Comparazione Modello con Dati Sperimentali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DC1FF4-2FEF-4E07-8FA9-77A3E82741A6}"/>
              </a:ext>
            </a:extLst>
          </p:cNvPr>
          <p:cNvSpPr txBox="1"/>
          <p:nvPr/>
        </p:nvSpPr>
        <p:spPr>
          <a:xfrm>
            <a:off x="323528" y="5373216"/>
            <a:ext cx="35283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Comparazione potenza e rendimento tra i valori del modello e i dati sperimentali.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7E3BEF8-17F6-4EF3-8A24-B15E3A4D02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4891252"/>
              </p:ext>
            </p:extLst>
          </p:nvPr>
        </p:nvGraphicFramePr>
        <p:xfrm>
          <a:off x="6588224" y="1384030"/>
          <a:ext cx="2481023" cy="2837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2298">
                  <a:extLst>
                    <a:ext uri="{9D8B030D-6E8A-4147-A177-3AD203B41FA5}">
                      <a16:colId xmlns:a16="http://schemas.microsoft.com/office/drawing/2014/main" val="1652009330"/>
                    </a:ext>
                  </a:extLst>
                </a:gridCol>
                <a:gridCol w="587611">
                  <a:extLst>
                    <a:ext uri="{9D8B030D-6E8A-4147-A177-3AD203B41FA5}">
                      <a16:colId xmlns:a16="http://schemas.microsoft.com/office/drawing/2014/main" val="628703723"/>
                    </a:ext>
                  </a:extLst>
                </a:gridCol>
                <a:gridCol w="848771">
                  <a:extLst>
                    <a:ext uri="{9D8B030D-6E8A-4147-A177-3AD203B41FA5}">
                      <a16:colId xmlns:a16="http://schemas.microsoft.com/office/drawing/2014/main" val="898589365"/>
                    </a:ext>
                  </a:extLst>
                </a:gridCol>
                <a:gridCol w="642343">
                  <a:extLst>
                    <a:ext uri="{9D8B030D-6E8A-4147-A177-3AD203B41FA5}">
                      <a16:colId xmlns:a16="http://schemas.microsoft.com/office/drawing/2014/main" val="2287160993"/>
                    </a:ext>
                  </a:extLst>
                </a:gridCol>
              </a:tblGrid>
              <a:tr h="732855"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N°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Rpm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Portata</a:t>
                      </a:r>
                    </a:p>
                    <a:p>
                      <a:r>
                        <a:rPr lang="it-IT" sz="1500" baseline="0" dirty="0"/>
                        <a:t>[kg/s]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Pres. </a:t>
                      </a:r>
                    </a:p>
                    <a:p>
                      <a:r>
                        <a:rPr lang="it-IT" sz="1500" baseline="0" dirty="0"/>
                        <a:t>[bar]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878567"/>
                  </a:ext>
                </a:extLst>
              </a:tr>
              <a:tr h="327320"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2994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0,1901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14,75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3997376"/>
                  </a:ext>
                </a:extLst>
              </a:tr>
              <a:tr h="327320"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3024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0,1615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13,03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865928"/>
                  </a:ext>
                </a:extLst>
              </a:tr>
              <a:tr h="327320"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3057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0,1932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15,44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3319439"/>
                  </a:ext>
                </a:extLst>
              </a:tr>
              <a:tr h="327320"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3006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0,2236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18,84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760864"/>
                  </a:ext>
                </a:extLst>
              </a:tr>
              <a:tr h="327320"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3006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0,2599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20,96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5038915"/>
                  </a:ext>
                </a:extLst>
              </a:tr>
              <a:tr h="467601"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....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.......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...........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500" baseline="0" dirty="0"/>
                        <a:t>........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59093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94912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Template-Dief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Template-Dief.thmx</Template>
  <TotalTime>4861</TotalTime>
  <Words>968</Words>
  <Application>Microsoft Office PowerPoint</Application>
  <PresentationFormat>On-screen Show (4:3)</PresentationFormat>
  <Paragraphs>281</Paragraphs>
  <Slides>18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Cambria Math</vt:lpstr>
      <vt:lpstr>Leelawadee</vt:lpstr>
      <vt:lpstr>Times New Roman</vt:lpstr>
      <vt:lpstr>Wingdings</vt:lpstr>
      <vt:lpstr>Template-Dief</vt:lpstr>
      <vt:lpstr>Sviluppo di un modello fluidodinamico 1D per Turbina Tesla bifase</vt:lpstr>
      <vt:lpstr>Contenuti</vt:lpstr>
      <vt:lpstr>Turbina Tesla</vt:lpstr>
      <vt:lpstr>Equazioni Base</vt:lpstr>
      <vt:lpstr>Equazioni Fondamentali</vt:lpstr>
      <vt:lpstr>Geometria Turbina Sperimentale</vt:lpstr>
      <vt:lpstr>Comparazione Modello con Dati Sperimentali</vt:lpstr>
      <vt:lpstr>Comparazione Modello con Dati Sperimentali</vt:lpstr>
      <vt:lpstr>Comparazione Modello con Dati Sperimentali</vt:lpstr>
      <vt:lpstr>Risultati Vapore </vt:lpstr>
      <vt:lpstr>Risultati Vapore </vt:lpstr>
      <vt:lpstr>Risultati Vapore </vt:lpstr>
      <vt:lpstr>Risultati R404a</vt:lpstr>
      <vt:lpstr>Risultati R404a</vt:lpstr>
      <vt:lpstr>Risultati R404a</vt:lpstr>
      <vt:lpstr>Conclusions &amp; Future Work</vt:lpstr>
      <vt:lpstr>Conclusions &amp; Future Work</vt:lpstr>
      <vt:lpstr>Sviluppo di un modello fluidodinamico 1D per Turbina Tesla bifase</vt:lpstr>
    </vt:vector>
  </TitlesOfParts>
  <Company>UNIFI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GC</dc:creator>
  <cp:lastModifiedBy>Doriano</cp:lastModifiedBy>
  <cp:revision>477</cp:revision>
  <dcterms:created xsi:type="dcterms:W3CDTF">2014-01-08T11:46:39Z</dcterms:created>
  <dcterms:modified xsi:type="dcterms:W3CDTF">2019-07-08T10:03:56Z</dcterms:modified>
</cp:coreProperties>
</file>

<file path=docProps/thumbnail.jpeg>
</file>